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9" r:id="rId4"/>
    <p:sldId id="298" r:id="rId5"/>
    <p:sldId id="290" r:id="rId6"/>
    <p:sldId id="291" r:id="rId7"/>
    <p:sldId id="292" r:id="rId8"/>
    <p:sldId id="293" r:id="rId9"/>
    <p:sldId id="294" r:id="rId10"/>
    <p:sldId id="295" r:id="rId11"/>
    <p:sldId id="299" r:id="rId12"/>
    <p:sldId id="296" r:id="rId13"/>
    <p:sldId id="301" r:id="rId14"/>
    <p:sldId id="300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258" r:id="rId32"/>
    <p:sldId id="288" r:id="rId33"/>
    <p:sldId id="259" r:id="rId34"/>
    <p:sldId id="260" r:id="rId35"/>
    <p:sldId id="261" r:id="rId36"/>
    <p:sldId id="262" r:id="rId37"/>
    <p:sldId id="263" r:id="rId38"/>
    <p:sldId id="264" r:id="rId39"/>
    <p:sldId id="265" r:id="rId40"/>
    <p:sldId id="266" r:id="rId41"/>
    <p:sldId id="267" r:id="rId42"/>
    <p:sldId id="268" r:id="rId43"/>
    <p:sldId id="269" r:id="rId44"/>
    <p:sldId id="270" r:id="rId45"/>
    <p:sldId id="271" r:id="rId46"/>
    <p:sldId id="272" r:id="rId47"/>
    <p:sldId id="273" r:id="rId48"/>
    <p:sldId id="274" r:id="rId49"/>
    <p:sldId id="275" r:id="rId50"/>
    <p:sldId id="276" r:id="rId51"/>
    <p:sldId id="277" r:id="rId52"/>
    <p:sldId id="278" r:id="rId53"/>
    <p:sldId id="279" r:id="rId54"/>
    <p:sldId id="280" r:id="rId55"/>
    <p:sldId id="281" r:id="rId56"/>
    <p:sldId id="282" r:id="rId57"/>
    <p:sldId id="283" r:id="rId58"/>
    <p:sldId id="284" r:id="rId59"/>
    <p:sldId id="285" r:id="rId60"/>
    <p:sldId id="286" r:id="rId6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37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矩形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矩形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矩形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56" name="矩形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矩形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矩形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矩形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手繪多邊形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手繪多邊形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手繪多邊形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手繪多邊形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手繪多邊形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手繪多邊形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手繪多邊形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手繪多邊形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手繪多邊形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手繪多邊形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手繪多邊形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手繪多邊形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手繪多邊形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矩形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矩形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矩形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矩形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矩形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矩形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直線接點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群組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直線接點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grpSp>
        <p:nvGrpSpPr>
          <p:cNvPr id="14" name="群組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直線接點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群組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直線接點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矩形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矩形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矩形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0CB559E-65F1-4CEF-96E5-B0105A3A417D}" type="datetimeFigureOut">
              <a:rPr lang="zh-TW" altLang="en-US" smtClean="0"/>
              <a:pPr/>
              <a:t>2026/7/16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FD31ADB-4D00-4042-BC7A-1E7EC7DFDF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14400" y="1981200"/>
            <a:ext cx="7772400" cy="1752600"/>
          </a:xfrm>
        </p:spPr>
        <p:txBody>
          <a:bodyPr/>
          <a:lstStyle/>
          <a:p>
            <a:pPr algn="ctr"/>
            <a:r>
              <a:rPr lang="zh-TW" altLang="zh-TW" sz="60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領袖如何超越極限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" y="685800"/>
            <a:ext cx="8839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兩種舊人：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羅六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6--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生命中的舊人，生來就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  是罪人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弗四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行為上的舊人，罪的習性：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  要脫去；舊人包含不好的性格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：成為生命的限制，阻礙生命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  成長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506D9402-37E1-D004-3576-71A21910FB57}"/>
              </a:ext>
            </a:extLst>
          </p:cNvPr>
          <p:cNvSpPr txBox="1"/>
          <p:nvPr/>
        </p:nvSpPr>
        <p:spPr>
          <a:xfrm>
            <a:off x="228600" y="381000"/>
            <a:ext cx="8763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譬如：身體洗淨了，但仍穿上破破破爛爛的舊衣服。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不犯罪的自由：可選不犯罪，也可能選擇過罪中生活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唯有好性格才具備福音的能力</a:t>
            </a:r>
          </a:p>
        </p:txBody>
      </p:sp>
    </p:spTree>
    <p:extLst>
      <p:ext uri="{BB962C8B-B14F-4D97-AF65-F5344CB8AC3E}">
        <p14:creationId xmlns:p14="http://schemas.microsoft.com/office/powerpoint/2010/main" val="2750277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304800"/>
            <a:ext cx="87630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三、性格上常見的偏差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以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為中心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將近埃及，就對他妻子撒萊說：  「我知道你是容貌俊美的婦人。埃及人看見你必說：</a:t>
            </a:r>
            <a:r>
              <a:rPr lang="en-US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這是他的妻子</a:t>
            </a:r>
            <a:r>
              <a:rPr lang="en-US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，他們就要殺我，卻叫你存活。求你說，你是我的妹子，使我因你得平安，我的命也因你存活。」</a:t>
            </a:r>
            <a:r>
              <a:rPr lang="en-US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創十二</a:t>
            </a:r>
            <a:r>
              <a:rPr lang="en-US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11-13)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BC0C7E37-E164-9DC9-B306-4F1D78FBB5DE}"/>
              </a:ext>
            </a:extLst>
          </p:cNvPr>
          <p:cNvSpPr txBox="1"/>
          <p:nvPr/>
        </p:nvSpPr>
        <p:spPr>
          <a:xfrm>
            <a:off x="228600" y="304800"/>
            <a:ext cx="8763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亞伯拉罕的本相，標準罪人的原型：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自私自利；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死要面子，不認錯。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多數人得救之後卻沒有多大改變，仍受到以自我為中心的模式捆綁一生。</a:t>
            </a:r>
          </a:p>
        </p:txBody>
      </p:sp>
    </p:spTree>
    <p:extLst>
      <p:ext uri="{BB962C8B-B14F-4D97-AF65-F5344CB8AC3E}">
        <p14:creationId xmlns:p14="http://schemas.microsoft.com/office/powerpoint/2010/main" val="1408404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C5A6D392-4726-C58E-5F02-C63E249C6287}"/>
              </a:ext>
            </a:extLst>
          </p:cNvPr>
          <p:cNvSpPr txBox="1"/>
          <p:nvPr/>
        </p:nvSpPr>
        <p:spPr>
          <a:xfrm>
            <a:off x="228600" y="381000"/>
            <a:ext cx="8763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扭曲的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形像</a:t>
            </a:r>
            <a:endParaRPr lang="en-US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基甸說：「主啊，我有何能拯救以色列人呢？我家在瑪拿西支派中是至貧窮的。我在我父家是至微小的。」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士六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15)</a:t>
            </a: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扭曲的自我形像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 panose="05000000000000000000" pitchFamily="2" charset="2"/>
              </a:rPr>
              <a:t>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  <a:sym typeface="Wingdings" panose="05000000000000000000" pitchFamily="2" charset="2"/>
              </a:rPr>
              <a:t>扭曲的關係，與人衝突乃必然的結果</a:t>
            </a:r>
            <a:endParaRPr lang="en-US" altLang="zh-TW" sz="4800" b="1" dirty="0">
              <a:latin typeface="標楷體" pitchFamily="65" charset="-120"/>
              <a:ea typeface="標楷體" pitchFamily="65" charset="-120"/>
              <a:sym typeface="Wingdings" panose="05000000000000000000" pitchFamily="2" charset="2"/>
            </a:endParaRP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一定會反映在性格上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3535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76BD39B3-B202-71BA-B6F3-A854B5ACE59D}"/>
              </a:ext>
            </a:extLst>
          </p:cNvPr>
          <p:cNvSpPr txBox="1"/>
          <p:nvPr/>
        </p:nvSpPr>
        <p:spPr>
          <a:xfrm>
            <a:off x="152400" y="381000"/>
            <a:ext cx="88392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自以為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弟兄們哪，可見你們蒙召的，按著肉體有智慧的不多，有能力的不多，有尊貴的也不多。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林前一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26)</a:t>
            </a: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從上帝的角度來看人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信主的人第一要從上帝的眼光定位自己，第二再從人的眼光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648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E65DD7FF-DE24-99ED-902E-25DD281C384D}"/>
              </a:ext>
            </a:extLst>
          </p:cNvPr>
          <p:cNvSpPr txBox="1"/>
          <p:nvPr/>
        </p:nvSpPr>
        <p:spPr>
          <a:xfrm>
            <a:off x="228600" y="381001"/>
            <a:ext cx="8763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逃避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與挑戰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民十三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32-33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，十四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1-2</a:t>
            </a: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大部分人面對困難的心態：逃避、放棄、推卸責任、找藉口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積極的人找機會，逃避的人找藉口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9823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407C9012-1514-FB08-9E11-ECA95807D191}"/>
              </a:ext>
            </a:extLst>
          </p:cNvPr>
          <p:cNvSpPr txBox="1"/>
          <p:nvPr/>
        </p:nvSpPr>
        <p:spPr>
          <a:xfrm>
            <a:off x="152400" y="304800"/>
            <a:ext cx="88392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與人難以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與眾寡合的，獨自尋求心願，並惱恨一切真智慧。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箴十八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1)</a:t>
            </a: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跟人合不來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沒問別人，自己瞎猜，完全出於自己的單向解讀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在深度往來之際，高度摩擦係數不同面向的性格問題就浮現</a:t>
            </a:r>
          </a:p>
        </p:txBody>
      </p:sp>
    </p:spTree>
    <p:extLst>
      <p:ext uri="{BB962C8B-B14F-4D97-AF65-F5344CB8AC3E}">
        <p14:creationId xmlns:p14="http://schemas.microsoft.com/office/powerpoint/2010/main" val="1120857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0BE6EF6-3079-4F2B-C33C-E45B897DA3BB}"/>
              </a:ext>
            </a:extLst>
          </p:cNvPr>
          <p:cNvSpPr txBox="1"/>
          <p:nvPr/>
        </p:nvSpPr>
        <p:spPr>
          <a:xfrm>
            <a:off x="304800" y="533400"/>
            <a:ext cx="8610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以掃羅為例說明偏差性格帶來的影響</a:t>
            </a:r>
            <a:endParaRPr lang="en-US" altLang="zh-TW" sz="48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1.掃羅的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撒上九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1-2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有一個便雅憫人，名叫基士，是便雅憫人亞斐亞的玄孫，比歌拉的曾孫，洗羅的孫子，亞別的兒子，是個大能的勇士。</a:t>
            </a:r>
          </a:p>
        </p:txBody>
      </p:sp>
    </p:spTree>
    <p:extLst>
      <p:ext uri="{BB962C8B-B14F-4D97-AF65-F5344CB8AC3E}">
        <p14:creationId xmlns:p14="http://schemas.microsoft.com/office/powerpoint/2010/main" val="3587125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3F1CC60-1E20-DDCA-2C3F-15AB9B52ED68}"/>
              </a:ext>
            </a:extLst>
          </p:cNvPr>
          <p:cNvSpPr txBox="1"/>
          <p:nvPr/>
        </p:nvSpPr>
        <p:spPr>
          <a:xfrm>
            <a:off x="228600" y="609600"/>
            <a:ext cx="8686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他有一個兒子，名叫掃羅，又健壯、又俊美，在以色列人中沒有一個能比他的；身體比眾民高過一頭。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撒上十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撒母耳拿瓶膏油倒在掃羅的頭上，與他親嘴，說：「這不是耶和華膏你作他產業的君嗎？</a:t>
            </a:r>
          </a:p>
        </p:txBody>
      </p:sp>
    </p:spTree>
    <p:extLst>
      <p:ext uri="{BB962C8B-B14F-4D97-AF65-F5344CB8AC3E}">
        <p14:creationId xmlns:p14="http://schemas.microsoft.com/office/powerpoint/2010/main" val="2845926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685800"/>
            <a:ext cx="8610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上帝的救贖恩典，是照我們的本相接納我們，卻不是要按我們的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我們，因為救贖本身就是一個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的能力。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不是改變好了才使用我們，乃是在使用當中改變我們。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B34F5251-C8ED-42A6-B6CB-4BFC2FAFCE72}"/>
              </a:ext>
            </a:extLst>
          </p:cNvPr>
          <p:cNvSpPr txBox="1"/>
          <p:nvPr/>
        </p:nvSpPr>
        <p:spPr>
          <a:xfrm>
            <a:off x="304800" y="533400"/>
            <a:ext cx="8610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撒上十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9-10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掃羅轉身離別撒母耳，上帝就賜他一個新心。當日這一切兆頭都應驗了。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掃羅到了那山，有一班先知遇見他，上帝的靈大大感動他，他就在先知中受感說話。</a:t>
            </a:r>
          </a:p>
        </p:txBody>
      </p:sp>
    </p:spTree>
    <p:extLst>
      <p:ext uri="{BB962C8B-B14F-4D97-AF65-F5344CB8AC3E}">
        <p14:creationId xmlns:p14="http://schemas.microsoft.com/office/powerpoint/2010/main" val="525793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F0BA08C-C7D4-0288-7357-B0B54B747414}"/>
              </a:ext>
            </a:extLst>
          </p:cNvPr>
          <p:cNvSpPr txBox="1"/>
          <p:nvPr/>
        </p:nvSpPr>
        <p:spPr>
          <a:xfrm>
            <a:off x="228600" y="5334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2.掃羅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的問題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撒上十八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8-9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掃羅甚發怒，不喜悅這話，就說：「將萬萬歸大衛，千千歸我，只剩下王位沒有給他了。」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從這日起，掃羅就怒視大衛。</a:t>
            </a:r>
          </a:p>
        </p:txBody>
      </p:sp>
    </p:spTree>
    <p:extLst>
      <p:ext uri="{BB962C8B-B14F-4D97-AF65-F5344CB8AC3E}">
        <p14:creationId xmlns:p14="http://schemas.microsoft.com/office/powerpoint/2010/main" val="2486452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E92C448-A106-819A-7102-1C0D1EB132F0}"/>
              </a:ext>
            </a:extLst>
          </p:cNvPr>
          <p:cNvSpPr txBox="1"/>
          <p:nvPr/>
        </p:nvSpPr>
        <p:spPr>
          <a:xfrm>
            <a:off x="228600" y="533400"/>
            <a:ext cx="8610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3.偏差性格造成的影響</a:t>
            </a:r>
          </a:p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1)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人際關係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撒上十八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28-29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掃羅見耶和華與大衛同在，又知道女兒米甲愛大衛，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29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就更怕大衛，常作大衛的仇敵。</a:t>
            </a:r>
          </a:p>
        </p:txBody>
      </p:sp>
    </p:spTree>
    <p:extLst>
      <p:ext uri="{BB962C8B-B14F-4D97-AF65-F5344CB8AC3E}">
        <p14:creationId xmlns:p14="http://schemas.microsoft.com/office/powerpoint/2010/main" val="3455580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3401464-17AC-E901-284F-B121CCC0C931}"/>
              </a:ext>
            </a:extLst>
          </p:cNvPr>
          <p:cNvSpPr txBox="1"/>
          <p:nvPr/>
        </p:nvSpPr>
        <p:spPr>
          <a:xfrm>
            <a:off x="152400" y="457200"/>
            <a:ext cx="8763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2)</a:t>
            </a:r>
            <a:r>
              <a:rPr lang="en-US" altLang="zh-TW" sz="48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屬靈生命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撒上廿八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掃羅求問耶和華，耶和華卻不藉夢，或烏陵，或先知回答他。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8966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5384023-E36B-FDE5-08B8-3767E6451146}"/>
              </a:ext>
            </a:extLst>
          </p:cNvPr>
          <p:cNvSpPr txBox="1"/>
          <p:nvPr/>
        </p:nvSpPr>
        <p:spPr>
          <a:xfrm>
            <a:off x="228600" y="685800"/>
            <a:ext cx="8763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3)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服事之路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撒上廿八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16-17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撒母耳說：「耶和華已經離開你，且與你為敵，你何必問我呢？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耶和華照他藉我說的話，已經從你手裏奪去國權，賜與別人，就是大衛。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461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DFDD234-ACE6-9065-BAC5-E9ACDDFC2A8C}"/>
              </a:ext>
            </a:extLst>
          </p:cNvPr>
          <p:cNvSpPr txBox="1"/>
          <p:nvPr/>
        </p:nvSpPr>
        <p:spPr>
          <a:xfrm>
            <a:off x="228600" y="612844"/>
            <a:ext cx="8686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4)</a:t>
            </a:r>
            <a:r>
              <a:rPr lang="en-US" altLang="zh-TW" sz="48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使命變成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撒上三十一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3-4</a:t>
            </a:r>
          </a:p>
          <a:p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勢派甚大，掃羅被弓箭手追上，射傷甚重，</a:t>
            </a:r>
            <a:r>
              <a:rPr lang="en-US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就吩咐拿他兵器的人說：「你拔出刀來，將我刺死，免得那些未受割禮的人來刺我，凌辱我。」但拿兵器的人甚懼怕，不肯刺他；掃羅就自己伏在刀上死了。</a:t>
            </a:r>
          </a:p>
        </p:txBody>
      </p:sp>
    </p:spTree>
    <p:extLst>
      <p:ext uri="{BB962C8B-B14F-4D97-AF65-F5344CB8AC3E}">
        <p14:creationId xmlns:p14="http://schemas.microsoft.com/office/powerpoint/2010/main" val="1113463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3A8B7A8-49D3-50E0-7B54-25F851AA5C8E}"/>
              </a:ext>
            </a:extLst>
          </p:cNvPr>
          <p:cNvSpPr txBox="1"/>
          <p:nvPr/>
        </p:nvSpPr>
        <p:spPr>
          <a:xfrm>
            <a:off x="228600" y="228600"/>
            <a:ext cx="8686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如何突破疆界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48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極限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領受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________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的能力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林後十二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他對我說：「我的恩典夠你用的，因為我的能力是在人的軟弱上顯得完全。」所以，我更喜歡誇自己的軟弱，好叫基督的能力覆庇我。</a:t>
            </a:r>
          </a:p>
        </p:txBody>
      </p:sp>
    </p:spTree>
    <p:extLst>
      <p:ext uri="{BB962C8B-B14F-4D97-AF65-F5344CB8AC3E}">
        <p14:creationId xmlns:p14="http://schemas.microsoft.com/office/powerpoint/2010/main" val="108186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B4A3AF07-6381-439B-2EFC-AAD93187CDA1}"/>
              </a:ext>
            </a:extLst>
          </p:cNvPr>
          <p:cNvSpPr txBox="1"/>
          <p:nvPr/>
        </p:nvSpPr>
        <p:spPr>
          <a:xfrm>
            <a:off x="228600" y="381000"/>
            <a:ext cx="8610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2.自己得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，眾人得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詩三十一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我的生命為愁苦所消耗；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我的年歲為歎息所曠廢。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我的力量因我的罪孽衰敗；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我的骨頭也枯乾。</a:t>
            </a:r>
          </a:p>
          <a:p>
            <a:endParaRPr lang="zh-TW" altLang="en-US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4336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AD9D8CB-1837-166A-9628-1AD96255BDBB}"/>
              </a:ext>
            </a:extLst>
          </p:cNvPr>
          <p:cNvSpPr txBox="1"/>
          <p:nvPr/>
        </p:nvSpPr>
        <p:spPr>
          <a:xfrm>
            <a:off x="304800" y="609600"/>
            <a:ext cx="853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加拉太書五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基督釋放了我們，叫我們得以自由。所以要站立得穩，不要再被奴僕的軛挾制。</a:t>
            </a:r>
          </a:p>
        </p:txBody>
      </p:sp>
    </p:spTree>
    <p:extLst>
      <p:ext uri="{BB962C8B-B14F-4D97-AF65-F5344CB8AC3E}">
        <p14:creationId xmlns:p14="http://schemas.microsoft.com/office/powerpoint/2010/main" val="556441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81E0F7D-455F-A4D0-5170-AC3F7D308806}"/>
              </a:ext>
            </a:extLst>
          </p:cNvPr>
          <p:cNvSpPr txBox="1"/>
          <p:nvPr/>
        </p:nvSpPr>
        <p:spPr>
          <a:xfrm>
            <a:off x="228600" y="6096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en-US" altLang="zh-TW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____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福音的能力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約四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39</a:t>
            </a:r>
          </a:p>
          <a:p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那城裏有好些撒馬利亞人信了耶穌，因為那婦人作見證說：「他將我素來所行的一切事都給我說出來了。」</a:t>
            </a:r>
          </a:p>
        </p:txBody>
      </p:sp>
    </p:spTree>
    <p:extLst>
      <p:ext uri="{BB962C8B-B14F-4D97-AF65-F5344CB8AC3E}">
        <p14:creationId xmlns:p14="http://schemas.microsoft.com/office/powerpoint/2010/main" val="1549282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533400"/>
            <a:ext cx="876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一、耶穌對我們的呼召是什麼？</a:t>
            </a:r>
            <a:endParaRPr lang="en-US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可一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17-18</a:t>
            </a: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耶穌對他們說：「來跟從我，我要叫你們</a:t>
            </a:r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得人如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一樣。」他們就立刻捨了網，跟從了他。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救贖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呼召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  得救與領受使命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發生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E46C1EF-3E63-912A-4AF8-30C3DF8311B6}"/>
              </a:ext>
            </a:extLst>
          </p:cNvPr>
          <p:cNvSpPr txBox="1"/>
          <p:nvPr/>
        </p:nvSpPr>
        <p:spPr>
          <a:xfrm>
            <a:off x="228600" y="685800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小組討論題目</a:t>
            </a:r>
            <a:endParaRPr lang="en-US" altLang="zh-TW" sz="48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試分享自己性格上有何優缺點。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從掃羅王的故事中，你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(妳)</a:t>
            </a:r>
            <a:r>
              <a:rPr lang="en-US" altLang="zh-TW" sz="48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有什麼感想與警惕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2802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304800"/>
            <a:ext cx="87629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四、</a:t>
            </a:r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瞭解詮釋系統</a:t>
            </a:r>
            <a:endParaRPr lang="en-US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箴四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23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你要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你心，勝過保守一切，因為一生的果效是由心發出。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箴廿三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7</a:t>
            </a:r>
          </a:p>
          <a:p>
            <a:pPr lvl="0"/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因為他心怎樣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，他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就是怎樣。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思量＝詮釋；為人＝行為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457200"/>
            <a:ext cx="876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詩四二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5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我的心哪，你為何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？為何在我裏面煩躁？應當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上帝，因他笑臉幫助我；我還要稱讚他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意念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思想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行為</a:t>
            </a:r>
            <a:endParaRPr lang="en-US" altLang="zh-TW" sz="4800" b="1" dirty="0">
              <a:latin typeface="標楷體" pitchFamily="65" charset="-120"/>
              <a:ea typeface="標楷體" pitchFamily="65" charset="-120"/>
              <a:sym typeface="Wingdings" pitchFamily="2" charset="2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--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自己抽離自己，才能問自己，</a:t>
            </a:r>
            <a:endParaRPr lang="en-US" altLang="zh-TW" sz="4800" b="1" dirty="0">
              <a:latin typeface="標楷體" pitchFamily="65" charset="-120"/>
              <a:ea typeface="標楷體" pitchFamily="65" charset="-120"/>
              <a:sym typeface="Wingdings" pitchFamily="2" charset="2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  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才能檢驗自己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457200"/>
            <a:ext cx="8686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詮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釋系統是個人行為反應的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endParaRPr lang="zh-TW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每個人內在都有一套詮釋系統，從亞當犯罪後開始產生偏差。</a:t>
            </a:r>
          </a:p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豈有此「理」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你的心有一個「理」，問題是「理」從何來？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詮釋系統是個人行為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的基礎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457200"/>
            <a:ext cx="8610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罪人的本質是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，由此而發的詮釋結果，自然是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居多。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人的詮釋系統從何時故障？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--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亞當犯罪時，為什麼要躲起來？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他詮釋：上帝要來找他麻煩。</a:t>
            </a:r>
          </a:p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用破碎的心來詮釋，結果都是負面的。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457200"/>
            <a:ext cx="86867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成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長經驗使詮釋系統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</a:t>
            </a:r>
            <a:endParaRPr lang="zh-TW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罪人特質＋人生經歷＝詮釋系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統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endParaRPr lang="zh-TW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麻煩的是，它在主導我們的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人生，我們卻渾然不知 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未經詮釋系統的詮釋，就直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接反應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詮釋系統偏差了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457201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為敵人禱告是因耶穌基督要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改變你的詮釋系統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(logic)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祂在救你啊！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457200"/>
            <a:ext cx="8610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錯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誤的詮釋系統導致人生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________</a:t>
            </a:r>
            <a:endParaRPr lang="zh-TW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錯誤的詮釋系統反映在行為模式上，就會導致人生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同理心：換位思考，但沒有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用，沒有作用，因為換了位，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但詮釋系統仍在你腦袋裡。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1066801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不但用在人身上，也會用在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身上，對上帝負面的詮釋。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533400"/>
            <a:ext cx="876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五、啓動</a:t>
            </a:r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詮釋系統的調校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法則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專注自我成長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列王紀下四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5-6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以利沙說：「你去，向你眾鄰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舍借空器皿，不要少借；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於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是，婦人離開以利沙去了，關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上門，自己和兒子在裏面；兒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子把器皿拿來，她就倒油。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914400"/>
            <a:ext cx="8686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林後五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18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「一切都是出於上帝；</a:t>
            </a:r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他藉著基督使我們與他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又將勸人與他和好的</a:t>
            </a:r>
            <a:r>
              <a:rPr lang="en-US" altLang="zh-TW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賜給我們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。」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前半節：救贖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後半節：使命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" y="457200"/>
            <a:ext cx="8839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器皿都滿了，她對兒子說：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再給我拿器皿來。」兒子說：「再沒有器皿了。」油就止住了。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器皿的大小＝容量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)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大小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要是非就沒辦法成長，要成長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就不能執著是非，這就是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__________</a:t>
            </a:r>
            <a:endParaRPr lang="zh-TW" altLang="en-US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" y="381000"/>
            <a:ext cx="8839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然後我才會專注於個人的改變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/>
              </a:rPr>
              <a:t>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經歷擴張與改變</a:t>
            </a:r>
          </a:p>
          <a:p>
            <a:pPr lvl="0">
              <a:buFont typeface="Wingdings" pitchFamily="2" charset="2"/>
              <a:buChar char="u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要改變的是我的寬廣，不是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把你的口封起來</a:t>
            </a:r>
          </a:p>
          <a:p>
            <a:pPr lvl="0">
              <a:buFont typeface="Wingdings" pitchFamily="2" charset="2"/>
              <a:buChar char="u"/>
            </a:pP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，才會帶來靈命成長</a:t>
            </a:r>
          </a:p>
          <a:p>
            <a:pPr lvl="0">
              <a:buFont typeface="Wingdings" pitchFamily="2" charset="2"/>
              <a:buChar char="u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油代表：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endParaRPr lang="zh-TW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457200"/>
            <a:ext cx="86867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法則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操練到能得勝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但十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19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他說：「大蒙眷愛的人哪，不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要懼怕，願你平安！你總要堅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強。」他一向我說話，我便覺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得有力量，說：「我主請說，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因你使我有力量。」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" y="533400"/>
            <a:ext cx="8686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人要面對各種超過生命極限的問題：</a:t>
            </a:r>
          </a:p>
          <a:p>
            <a:pPr lvl="0"/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a.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這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我提不起來</a:t>
            </a:r>
          </a:p>
          <a:p>
            <a:pPr lvl="0"/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b.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這個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我不能面對</a:t>
            </a:r>
          </a:p>
          <a:p>
            <a:pPr lvl="0"/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c.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這種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我無法承擔</a:t>
            </a:r>
          </a:p>
          <a:p>
            <a:pPr lvl="0"/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d.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這句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我聽不進去</a:t>
            </a:r>
          </a:p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瓷器換成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，就不一樣。</a:t>
            </a:r>
          </a:p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重訓法則不是靠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，不要放棄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457200"/>
            <a:ext cx="876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法則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永不放棄他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太廿五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40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王要回答說：「我實在告訴你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們，這些事你們既做在我這弟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兄中一個最小的身上，就是做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在我身上了。」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我們要做的是：永不放棄最後那一隻：最不想理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他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的，最討厭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533400"/>
            <a:ext cx="861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的那人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你放棄誰，就是放棄自己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廢鐵變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用耶穌的眼光看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他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)--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用很有盼望的眼光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533400"/>
            <a:ext cx="86867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4.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法則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跳離是非平台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詩一三九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6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這樣的知識奇妙，是我不能測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的，至高，是我不能及的。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衝突是因為雙方身在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，彼此碰撞。因此當我們承擔職分時，必須訓練自己擁有制高點的思維。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381000"/>
            <a:ext cx="8763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兩人在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________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是非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)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必定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碰撞，但若一人提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升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高，就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不會衝突。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升高就是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endParaRPr lang="zh-TW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/>
              </a:rPr>
              <a:t>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有平台就有是非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/>
              </a:rPr>
              <a:t>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是非只有一個，問題是人有兩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個，就產生兩套是非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457200"/>
            <a:ext cx="876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5.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法則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沉不住氣</a:t>
            </a:r>
          </a:p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輕易發怒的，行事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；設立詭計的，被人恨惡。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箴十四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17)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輕易發怒的，有理也會變成沒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道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理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只要沉不住氣，就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endParaRPr lang="zh-TW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沉不住氣，不只是口氣，而是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。是要詮釋到沒有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381000"/>
            <a:ext cx="86867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6.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法則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熟能生巧</a:t>
            </a:r>
          </a:p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羅五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3-4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不但如此，就是在患難中也是歡歡喜喜的；因為知道患難生忍耐，忍耐生老練，老練生盼望。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人面對困難的時候也是一樣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能力是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的結果，需熟練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609600"/>
            <a:ext cx="8686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呼召的使命是要我們去生養眾多，生養眾多後自然就成為領袖。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上帝的呼召是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的呼召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得救無關你的行為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 呼召無關你的能力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533400"/>
            <a:ext cx="868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方能生巧，而非靠天賦異稟。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生命也是如此，只要願被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訓練，就能發揮極大的生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命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457200"/>
            <a:ext cx="87629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六、</a:t>
            </a:r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超越極限的榜樣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以約瑟</a:t>
            </a:r>
            <a:endParaRPr lang="en-US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為例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 </a:t>
            </a:r>
            <a:endParaRPr lang="zh-TW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多舛的命運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/>
              </a:rPr>
              <a:t>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原本集寵愛於一身，卻遭嫉妒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被傷害。這種傷害很可能大大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扭曲他對人的信任，影響其人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格發展。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創三七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28)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457200"/>
            <a:ext cx="8763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  <a:sym typeface="Wingdings"/>
              </a:rPr>
              <a:t>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屋漏偏逢連夜雨，倒霉的事都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臨到他身上。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創三九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19-20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四十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23)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他怎麼走出性格的</a:t>
            </a:r>
            <a:r>
              <a:rPr lang="zh-TW" altLang="zh-TW" sz="4800" b="1">
                <a:latin typeface="標楷體" pitchFamily="65" charset="-120"/>
                <a:ea typeface="標楷體" pitchFamily="65" charset="-120"/>
              </a:rPr>
              <a:t>扭曲？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533400"/>
            <a:ext cx="86105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擁有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的詮釋能力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創四五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7-8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現在，不要因為把我賣到這裏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自憂自恨。這是上帝差我在你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們以先來，為要保全生命。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…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上帝差我在你們以先來，為要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給你們存留餘種在世上，又要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大施拯救，保全你們的生命。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381000"/>
            <a:ext cx="8610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這樣看來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，差我到這裏來的不是</a:t>
            </a:r>
            <a:endParaRPr lang="en-US" altLang="zh-TW" sz="44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你們，乃是上帝。他又使我如法</a:t>
            </a:r>
            <a:endParaRPr lang="en-US" altLang="zh-TW" sz="44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老的父，作他全家的主，並埃及</a:t>
            </a:r>
            <a:endParaRPr lang="en-US" altLang="zh-TW" sz="44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全地的宰相。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這些傷害似乎未留下任何痕跡</a:t>
            </a:r>
          </a:p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約瑟擁有超然的詮釋能力，把一</a:t>
            </a:r>
            <a:endParaRPr lang="en-US" altLang="zh-TW" sz="44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切歸於上帝的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，兄長過去出</a:t>
            </a:r>
            <a:endParaRPr lang="en-US" altLang="zh-TW" sz="44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賣他，居然被他視作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sz="44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400" b="1" dirty="0"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457200"/>
            <a:ext cx="8686800" cy="6077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帶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來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的轉換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約瑟從何時擁有這種超然的詮釋能力？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創三七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15-18)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此時他已發展超然的詮釋能力，要不然，他怎會去追趕哥哥們？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如果約瑟任由幼年的傷害扭曲其性格，我相信不會讓波提乏這麼信任他。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創三九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2-4)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那麼，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381001"/>
            <a:ext cx="8610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他會有此超然的詮釋能力，是從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就發展。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創四一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51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約瑟給長子起名叫瑪拿西，因為他說：「上帝使我忘了一切的困苦和我父的全家。」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詮釋的結果：笑傲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；不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斷突破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533400"/>
            <a:ext cx="868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「忘了一切」不是記憶力的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問題，而是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的超越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受苦不是沒有意義的，乃是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祝福的前鋒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304800"/>
            <a:ext cx="8686799" cy="615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進入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的人生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創四一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52</a:t>
            </a: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他給次子起名叫以法蓮，因為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他說：「上帝使我在受苦的地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方昌盛。」</a:t>
            </a:r>
          </a:p>
          <a:p>
            <a:pPr lvl="0">
              <a:buFont typeface="Wingdings" pitchFamily="2" charset="2"/>
              <a:buChar char="l"/>
            </a:pP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約瑟的詮釋能力反映出他與上帝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的關係，因此能產生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zh-TW" sz="4800" b="1" dirty="0">
                <a:latin typeface="標楷體" pitchFamily="65" charset="-120"/>
                <a:ea typeface="標楷體" pitchFamily="65" charset="-120"/>
              </a:rPr>
              <a:t>的行動。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457200"/>
            <a:ext cx="8686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超越極限的詮釋系統是使性格健康的關鍵</a:t>
            </a:r>
            <a:endParaRPr lang="en-US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擁有健康的性格才能成為有整合力的領袖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整合的關鍵：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a.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整合力的寬度：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______</a:t>
            </a: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  整合的意思是要容納，也就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 是要有包含力。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533400"/>
            <a:ext cx="8686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二、領袖生命的限制</a:t>
            </a:r>
            <a:endParaRPr lang="en-US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領袖要有好的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</a:p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但六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3</a:t>
            </a: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因這但以理有美好的靈性，所以顯然超乎其餘的總長和總督，王又想立他治理通國。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1000" y="609600"/>
            <a:ext cx="8610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  包含就是大包小，就是器皿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的法則，包含就得勝。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b.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整合力的高度：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</a:p>
          <a:p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整合時的眼界、思想層次、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心靈質素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詮釋的能力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，都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會影響整合的成效。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" y="228600"/>
            <a:ext cx="876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有好品格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有好性格</a:t>
            </a:r>
            <a:endParaRPr lang="en-US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腓四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2-3</a:t>
            </a: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我勸友阿蝶和循都基，要在主裏同心。我也求你這真實同負一軛的，幫助這兩個女人，因為她們在福音上曾與我一同勞苦；還有革利免，並其餘和我一同做工的，他們的名字都在生命冊上。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" y="457200"/>
            <a:ext cx="88391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3.____</a:t>
            </a:r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的性格會形成生命的限制</a:t>
            </a:r>
            <a:endParaRPr lang="en-US" altLang="zh-TW" sz="4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弗四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20-24</a:t>
            </a:r>
          </a:p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你們學了基督，卻不是這樣。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21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如果你們聽過他的道，領了他的教，學了他的真理，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22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就要脫去你們從前</a:t>
            </a:r>
            <a:r>
              <a:rPr lang="zh-TW" altLang="en-US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行為上的</a:t>
            </a:r>
            <a:r>
              <a:rPr lang="en-US" altLang="zh-TW" sz="4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____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，這舊人是因私慾的迷惑漸漸變壞的；</a:t>
            </a:r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又要將你們的心志改換一新，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1219201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標楷體" pitchFamily="65" charset="-120"/>
                <a:ea typeface="標楷體" pitchFamily="65" charset="-120"/>
              </a:rPr>
              <a:t>24</a:t>
            </a:r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並且穿上新人；這新人是照著神的形像造的，有真理的仁義和聖潔。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地鐵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地鐵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地鐵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698</TotalTime>
  <Words>3185</Words>
  <Application>Microsoft Office PowerPoint</Application>
  <PresentationFormat>如螢幕大小 (4:3)</PresentationFormat>
  <Paragraphs>275</Paragraphs>
  <Slides>60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60</vt:i4>
      </vt:variant>
    </vt:vector>
  </HeadingPairs>
  <TitlesOfParts>
    <vt:vector size="67" baseType="lpstr">
      <vt:lpstr>標楷體</vt:lpstr>
      <vt:lpstr>Consolas</vt:lpstr>
      <vt:lpstr>Corbel</vt:lpstr>
      <vt:lpstr>Wingdings</vt:lpstr>
      <vt:lpstr>Wingdings 2</vt:lpstr>
      <vt:lpstr>Wingdings 3</vt:lpstr>
      <vt:lpstr>地鐵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HP</dc:creator>
  <cp:lastModifiedBy>daniel chen</cp:lastModifiedBy>
  <cp:revision>54</cp:revision>
  <dcterms:created xsi:type="dcterms:W3CDTF">2022-05-29T10:18:06Z</dcterms:created>
  <dcterms:modified xsi:type="dcterms:W3CDTF">2026-07-16T13:28:35Z</dcterms:modified>
</cp:coreProperties>
</file>